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60" r:id="rId5"/>
    <p:sldId id="263" r:id="rId6"/>
    <p:sldId id="264" r:id="rId7"/>
    <p:sldId id="265" r:id="rId8"/>
    <p:sldId id="266" r:id="rId9"/>
    <p:sldId id="261" r:id="rId10"/>
    <p:sldId id="267" r:id="rId11"/>
    <p:sldId id="268" r:id="rId12"/>
    <p:sldId id="271" r:id="rId13"/>
    <p:sldId id="270" r:id="rId14"/>
    <p:sldId id="262"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5867400" cy="6858000"/>
            <a:chOff x="0" y="0"/>
            <a:chExt cx="3696" cy="4320"/>
          </a:xfrm>
        </p:grpSpPr>
        <p:sp>
          <p:nvSpPr>
            <p:cNvPr id="5123"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imes New Roman" pitchFamily="18" charset="0"/>
              </a:endParaRPr>
            </a:p>
          </p:txBody>
        </p:sp>
        <p:sp>
          <p:nvSpPr>
            <p:cNvPr id="5124"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kumimoji="1" lang="en-US" altLang="en-US" sz="2400">
                <a:latin typeface="Times New Roman" pitchFamily="18" charset="0"/>
              </a:endParaRPr>
            </a:p>
          </p:txBody>
        </p:sp>
      </p:gr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7"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smtClean="0"/>
              <a:t>Click to edit Master subtitle style</a:t>
            </a:r>
          </a:p>
        </p:txBody>
      </p:sp>
      <p:sp>
        <p:nvSpPr>
          <p:cNvPr id="5129" name="Rectangle 9"/>
          <p:cNvSpPr>
            <a:spLocks noGrp="1" noChangeArrowheads="1"/>
          </p:cNvSpPr>
          <p:nvPr>
            <p:ph type="dt" sz="quarter" idx="2"/>
          </p:nvPr>
        </p:nvSpPr>
        <p:spPr/>
        <p:txBody>
          <a:bodyPr/>
          <a:lstStyle>
            <a:lvl1pPr>
              <a:defRPr>
                <a:solidFill>
                  <a:schemeClr val="bg1"/>
                </a:solidFill>
              </a:defRPr>
            </a:lvl1pPr>
          </a:lstStyle>
          <a:p>
            <a:endParaRPr lang="en-US" altLang="en-US"/>
          </a:p>
        </p:txBody>
      </p:sp>
      <p:sp>
        <p:nvSpPr>
          <p:cNvPr id="5130" name="Rectangle 10"/>
          <p:cNvSpPr>
            <a:spLocks noGrp="1" noChangeArrowheads="1"/>
          </p:cNvSpPr>
          <p:nvPr>
            <p:ph type="ftr" sz="quarter" idx="3"/>
          </p:nvPr>
        </p:nvSpPr>
        <p:spPr/>
        <p:txBody>
          <a:bodyPr/>
          <a:lstStyle>
            <a:lvl1pPr algn="r">
              <a:defRPr/>
            </a:lvl1pPr>
          </a:lstStyle>
          <a:p>
            <a:endParaRPr lang="en-US" altLang="en-US"/>
          </a:p>
        </p:txBody>
      </p:sp>
      <p:sp>
        <p:nvSpPr>
          <p:cNvPr id="5131" name="Rectangle 11"/>
          <p:cNvSpPr>
            <a:spLocks noGrp="1" noChangeArrowheads="1"/>
          </p:cNvSpPr>
          <p:nvPr>
            <p:ph type="sldNum" sz="quarter" idx="4"/>
          </p:nvPr>
        </p:nvSpPr>
        <p:spPr>
          <a:xfrm>
            <a:off x="76200" y="6248400"/>
            <a:ext cx="587375" cy="488950"/>
          </a:xfrm>
        </p:spPr>
        <p:txBody>
          <a:bodyPr anchorCtr="0"/>
          <a:lstStyle>
            <a:lvl1pPr>
              <a:defRPr/>
            </a:lvl1pPr>
          </a:lstStyle>
          <a:p>
            <a:fld id="{96A85B44-2803-4BC9-9872-74D1F1582527}" type="slidenum">
              <a:rPr lang="en-US" altLang="en-US"/>
              <a:pPr/>
              <a:t>‹#›</a:t>
            </a:fld>
            <a:endParaRPr lang="en-US" altLang="en-US"/>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9C34889-E471-4712-8766-1A3EE60CD643}" type="slidenum">
              <a:rPr lang="en-US" altLang="en-US"/>
              <a:pPr/>
              <a:t>‹#›</a:t>
            </a:fld>
            <a:endParaRPr lang="en-US" altLang="en-US"/>
          </a:p>
        </p:txBody>
      </p:sp>
    </p:spTree>
    <p:extLst>
      <p:ext uri="{BB962C8B-B14F-4D97-AF65-F5344CB8AC3E}">
        <p14:creationId xmlns:p14="http://schemas.microsoft.com/office/powerpoint/2010/main" val="135932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3A0B61C-3E24-4F06-A712-B809DA9B2ED9}" type="slidenum">
              <a:rPr lang="en-US" altLang="en-US"/>
              <a:pPr/>
              <a:t>‹#›</a:t>
            </a:fld>
            <a:endParaRPr lang="en-US" altLang="en-US"/>
          </a:p>
        </p:txBody>
      </p:sp>
    </p:spTree>
    <p:extLst>
      <p:ext uri="{BB962C8B-B14F-4D97-AF65-F5344CB8AC3E}">
        <p14:creationId xmlns:p14="http://schemas.microsoft.com/office/powerpoint/2010/main" val="34267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0BB78D-ECCF-498F-8F3C-F51B70E6105D}" type="slidenum">
              <a:rPr lang="en-US" altLang="en-US"/>
              <a:pPr/>
              <a:t>‹#›</a:t>
            </a:fld>
            <a:endParaRPr lang="en-US" altLang="en-US"/>
          </a:p>
        </p:txBody>
      </p:sp>
    </p:spTree>
    <p:extLst>
      <p:ext uri="{BB962C8B-B14F-4D97-AF65-F5344CB8AC3E}">
        <p14:creationId xmlns:p14="http://schemas.microsoft.com/office/powerpoint/2010/main" val="275640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2FCB03-4BA1-4214-8680-6ABFD5F74CF9}" type="slidenum">
              <a:rPr lang="en-US" altLang="en-US"/>
              <a:pPr/>
              <a:t>‹#›</a:t>
            </a:fld>
            <a:endParaRPr lang="en-US" altLang="en-US"/>
          </a:p>
        </p:txBody>
      </p:sp>
    </p:spTree>
    <p:extLst>
      <p:ext uri="{BB962C8B-B14F-4D97-AF65-F5344CB8AC3E}">
        <p14:creationId xmlns:p14="http://schemas.microsoft.com/office/powerpoint/2010/main" val="197141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847594-1C07-4FA7-83DA-022CB944DD04}" type="slidenum">
              <a:rPr lang="en-US" altLang="en-US"/>
              <a:pPr/>
              <a:t>‹#›</a:t>
            </a:fld>
            <a:endParaRPr lang="en-US" altLang="en-US"/>
          </a:p>
        </p:txBody>
      </p:sp>
    </p:spTree>
    <p:extLst>
      <p:ext uri="{BB962C8B-B14F-4D97-AF65-F5344CB8AC3E}">
        <p14:creationId xmlns:p14="http://schemas.microsoft.com/office/powerpoint/2010/main" val="2997375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FAEEF72-158F-46BA-91A0-7E9649D44A46}" type="slidenum">
              <a:rPr lang="en-US" altLang="en-US"/>
              <a:pPr/>
              <a:t>‹#›</a:t>
            </a:fld>
            <a:endParaRPr lang="en-US" altLang="en-US"/>
          </a:p>
        </p:txBody>
      </p:sp>
    </p:spTree>
    <p:extLst>
      <p:ext uri="{BB962C8B-B14F-4D97-AF65-F5344CB8AC3E}">
        <p14:creationId xmlns:p14="http://schemas.microsoft.com/office/powerpoint/2010/main" val="415468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BC0C85C-D599-4160-801A-CF88CE9B260F}" type="slidenum">
              <a:rPr lang="en-US" altLang="en-US"/>
              <a:pPr/>
              <a:t>‹#›</a:t>
            </a:fld>
            <a:endParaRPr lang="en-US" altLang="en-US"/>
          </a:p>
        </p:txBody>
      </p:sp>
    </p:spTree>
    <p:extLst>
      <p:ext uri="{BB962C8B-B14F-4D97-AF65-F5344CB8AC3E}">
        <p14:creationId xmlns:p14="http://schemas.microsoft.com/office/powerpoint/2010/main" val="3588886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1DCFC8-5485-4A4D-AD7F-7B786CF06D80}" type="slidenum">
              <a:rPr lang="en-US" altLang="en-US"/>
              <a:pPr/>
              <a:t>‹#›</a:t>
            </a:fld>
            <a:endParaRPr lang="en-US" altLang="en-US"/>
          </a:p>
        </p:txBody>
      </p:sp>
    </p:spTree>
    <p:extLst>
      <p:ext uri="{BB962C8B-B14F-4D97-AF65-F5344CB8AC3E}">
        <p14:creationId xmlns:p14="http://schemas.microsoft.com/office/powerpoint/2010/main" val="75475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AA80325-8665-4958-94DE-5A0CF34C8C1A}" type="slidenum">
              <a:rPr lang="en-US" altLang="en-US"/>
              <a:pPr/>
              <a:t>‹#›</a:t>
            </a:fld>
            <a:endParaRPr lang="en-US" altLang="en-US"/>
          </a:p>
        </p:txBody>
      </p:sp>
    </p:spTree>
    <p:extLst>
      <p:ext uri="{BB962C8B-B14F-4D97-AF65-F5344CB8AC3E}">
        <p14:creationId xmlns:p14="http://schemas.microsoft.com/office/powerpoint/2010/main" val="113780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BE0463-91AF-437B-BA8A-52D9988B8886}" type="slidenum">
              <a:rPr lang="en-US" altLang="en-US"/>
              <a:pPr/>
              <a:t>‹#›</a:t>
            </a:fld>
            <a:endParaRPr lang="en-US" altLang="en-US"/>
          </a:p>
        </p:txBody>
      </p:sp>
    </p:spTree>
    <p:extLst>
      <p:ext uri="{BB962C8B-B14F-4D97-AF65-F5344CB8AC3E}">
        <p14:creationId xmlns:p14="http://schemas.microsoft.com/office/powerpoint/2010/main" val="3075609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7620000" cy="6858000"/>
            <a:chOff x="0" y="0"/>
            <a:chExt cx="4800" cy="4320"/>
          </a:xfrm>
        </p:grpSpPr>
        <p:grpSp>
          <p:nvGrpSpPr>
            <p:cNvPr id="4099" name="Group 3"/>
            <p:cNvGrpSpPr>
              <a:grpSpLocks/>
            </p:cNvGrpSpPr>
            <p:nvPr userDrawn="1"/>
          </p:nvGrpSpPr>
          <p:grpSpPr bwMode="auto">
            <a:xfrm>
              <a:off x="0" y="0"/>
              <a:ext cx="2016" cy="4320"/>
              <a:chOff x="0" y="0"/>
              <a:chExt cx="2016" cy="4320"/>
            </a:xfrm>
          </p:grpSpPr>
          <p:sp>
            <p:nvSpPr>
              <p:cNvPr id="4100"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102" name="Group 6"/>
            <p:cNvGrpSpPr>
              <a:grpSpLocks/>
            </p:cNvGrpSpPr>
            <p:nvPr/>
          </p:nvGrpSpPr>
          <p:grpSpPr bwMode="auto">
            <a:xfrm>
              <a:off x="144" y="1248"/>
              <a:ext cx="4656" cy="201"/>
              <a:chOff x="144" y="1248"/>
              <a:chExt cx="4656" cy="201"/>
            </a:xfrm>
          </p:grpSpPr>
          <p:sp>
            <p:nvSpPr>
              <p:cNvPr id="4103"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4105"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6"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lvl1pPr>
          </a:lstStyle>
          <a:p>
            <a:endParaRPr lang="en-US" alt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lvl1pPr>
          </a:lstStyle>
          <a:p>
            <a:endParaRPr lang="en-US" alt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fld id="{477FD35A-3E7F-4573-BBCC-D5512334DE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defRPr>
      </a:lvl2pPr>
      <a:lvl3pPr algn="l" rtl="0" fontAlgn="base">
        <a:lnSpc>
          <a:spcPct val="90000"/>
        </a:lnSpc>
        <a:spcBef>
          <a:spcPct val="0"/>
        </a:spcBef>
        <a:spcAft>
          <a:spcPct val="0"/>
        </a:spcAft>
        <a:defRPr sz="3600" b="1">
          <a:solidFill>
            <a:schemeClr val="tx2"/>
          </a:solidFill>
          <a:latin typeface="Arial" charset="0"/>
        </a:defRPr>
      </a:lvl3pPr>
      <a:lvl4pPr algn="l" rtl="0" fontAlgn="base">
        <a:lnSpc>
          <a:spcPct val="90000"/>
        </a:lnSpc>
        <a:spcBef>
          <a:spcPct val="0"/>
        </a:spcBef>
        <a:spcAft>
          <a:spcPct val="0"/>
        </a:spcAft>
        <a:defRPr sz="3600" b="1">
          <a:solidFill>
            <a:schemeClr val="tx2"/>
          </a:solidFill>
          <a:latin typeface="Arial" charset="0"/>
        </a:defRPr>
      </a:lvl4pPr>
      <a:lvl5pPr algn="l" rtl="0" fontAlgn="base">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dropbox.com/s/fpumfgtv3k2viss/Tutor.com%20Introduction%20-%20Long.mp4?dl=0"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hyperlink" Target="http://sterlingheightsmi.rbdigital.com/" TargetMode="External"/><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0.png"/><Relationship Id="rId4" Type="http://schemas.openxmlformats.org/officeDocument/2006/relationships/image" Target="../media/image16.png"/><Relationship Id="rId9" Type="http://schemas.openxmlformats.org/officeDocument/2006/relationships/hyperlink" Target="https://sterlingheightsmi.rbdigital.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hyperlink" Target="https://hoopladigital.com/" TargetMode="External"/><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shpl.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hyperlink" Target="http://mlc.overdrive.com/"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en-US" altLang="en-US" dirty="0" smtClean="0"/>
              <a:t>Virtual Library Card: </a:t>
            </a:r>
            <a:br>
              <a:rPr lang="en-US" altLang="en-US" dirty="0" smtClean="0"/>
            </a:br>
            <a:r>
              <a:rPr lang="en-US" altLang="en-US" dirty="0" smtClean="0"/>
              <a:t>Schools &amp; Public Libraries Partnership</a:t>
            </a:r>
            <a:endParaRPr lang="en-US" altLang="en-US" dirty="0"/>
          </a:p>
        </p:txBody>
      </p:sp>
      <p:sp>
        <p:nvSpPr>
          <p:cNvPr id="2051" name="Rectangle 3"/>
          <p:cNvSpPr>
            <a:spLocks noGrp="1" noChangeArrowheads="1"/>
          </p:cNvSpPr>
          <p:nvPr>
            <p:ph type="subTitle" idx="1"/>
          </p:nvPr>
        </p:nvSpPr>
        <p:spPr/>
        <p:txBody>
          <a:bodyPr/>
          <a:lstStyle/>
          <a:p>
            <a:r>
              <a:rPr lang="en-US" altLang="en-US" dirty="0" smtClean="0"/>
              <a:t>Tammy Turgeon, Director</a:t>
            </a:r>
          </a:p>
          <a:p>
            <a:r>
              <a:rPr lang="en-US" altLang="en-US" dirty="0" smtClean="0"/>
              <a:t>Tricia White,</a:t>
            </a:r>
          </a:p>
          <a:p>
            <a:r>
              <a:rPr lang="en-US" altLang="en-US" dirty="0" smtClean="0"/>
              <a:t>Teen Librarian</a:t>
            </a:r>
            <a:endParaRPr lang="en-US" alt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8" y="5625760"/>
            <a:ext cx="35718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31291"/>
            <a:ext cx="17907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tutor.com</a:t>
            </a:r>
            <a:endParaRPr lang="en-US" altLang="en-US" dirty="0"/>
          </a:p>
        </p:txBody>
      </p:sp>
      <p:sp>
        <p:nvSpPr>
          <p:cNvPr id="14339" name="Rectangle 3"/>
          <p:cNvSpPr>
            <a:spLocks noGrp="1" noChangeArrowheads="1"/>
          </p:cNvSpPr>
          <p:nvPr>
            <p:ph type="body" idx="1"/>
          </p:nvPr>
        </p:nvSpPr>
        <p:spPr>
          <a:xfrm>
            <a:off x="838200" y="2362200"/>
            <a:ext cx="7693025" cy="4114800"/>
          </a:xfrm>
        </p:spPr>
        <p:txBody>
          <a:bodyPr/>
          <a:lstStyle/>
          <a:p>
            <a:pPr lvl="1">
              <a:lnSpc>
                <a:spcPct val="90000"/>
              </a:lnSpc>
              <a:buFont typeface="Arial" panose="020B0604020202020204" pitchFamily="34" charset="0"/>
              <a:buChar char="•"/>
            </a:pPr>
            <a:r>
              <a:rPr lang="en-US" altLang="en-US" b="1" dirty="0" smtClean="0"/>
              <a:t>Combines </a:t>
            </a:r>
            <a:r>
              <a:rPr lang="en-US" altLang="en-US" b="1" dirty="0"/>
              <a:t>on-demand, real-time tutoring with several self-study tools to create a robust, personalized learning </a:t>
            </a:r>
            <a:r>
              <a:rPr lang="en-US" altLang="en-US" b="1" dirty="0" smtClean="0"/>
              <a:t>experience</a:t>
            </a:r>
          </a:p>
          <a:p>
            <a:pPr lvl="1">
              <a:lnSpc>
                <a:spcPct val="90000"/>
              </a:lnSpc>
              <a:buFont typeface="Arial" panose="020B0604020202020204" pitchFamily="34" charset="0"/>
              <a:buChar char="•"/>
            </a:pPr>
            <a:r>
              <a:rPr lang="en-US" altLang="en-US" b="1" dirty="0" smtClean="0"/>
              <a:t>Live Tutors available from (12pm-12am) noon – midnight everyday</a:t>
            </a:r>
          </a:p>
          <a:p>
            <a:pPr lvl="1">
              <a:lnSpc>
                <a:spcPct val="90000"/>
              </a:lnSpc>
              <a:buFont typeface="Arial" panose="020B0604020202020204" pitchFamily="34" charset="0"/>
              <a:buChar char="•"/>
            </a:pPr>
            <a:r>
              <a:rPr lang="en-US" altLang="en-US" b="1" dirty="0"/>
              <a:t>The Princeton Review’s SAT/ACT Essentials Test Prep </a:t>
            </a:r>
            <a:r>
              <a:rPr lang="en-US" altLang="en-US" b="1" dirty="0" smtClean="0"/>
              <a:t>is included and available 24/7</a:t>
            </a:r>
          </a:p>
          <a:p>
            <a:pPr lvl="1">
              <a:lnSpc>
                <a:spcPct val="90000"/>
              </a:lnSpc>
              <a:buFont typeface="Arial" panose="020B0604020202020204" pitchFamily="34" charset="0"/>
              <a:buChar char="•"/>
            </a:pPr>
            <a:r>
              <a:rPr lang="en-US" altLang="en-US" b="1" dirty="0" smtClean="0"/>
              <a:t>Includes other services: Drop off review, practice quizzes, and study resources</a:t>
            </a:r>
          </a:p>
          <a:p>
            <a:pPr lvl="1">
              <a:lnSpc>
                <a:spcPct val="90000"/>
              </a:lnSpc>
              <a:buFont typeface="Arial" panose="020B0604020202020204" pitchFamily="34" charset="0"/>
              <a:buChar char="•"/>
            </a:pPr>
            <a:r>
              <a:rPr lang="en-US" altLang="en-US" b="1" dirty="0" smtClean="0"/>
              <a:t>www.tutor.com/suburban</a:t>
            </a:r>
          </a:p>
          <a:p>
            <a:pPr marL="457200" lvl="1" indent="0">
              <a:lnSpc>
                <a:spcPct val="90000"/>
              </a:lnSpc>
              <a:buNone/>
            </a:pPr>
            <a:r>
              <a:rPr lang="en-US" altLang="en-US" sz="1200" b="1" dirty="0">
                <a:hlinkClick r:id="rId2"/>
              </a:rPr>
              <a:t>https://www.dropbox.com/s/fpumfgtv3k2viss/Tutor.com%20Introduction%20-%20Long.mp4?dl=0</a:t>
            </a:r>
            <a:endParaRPr lang="en-US" altLang="en-US" sz="1200" b="1"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984" y="264885"/>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0013" y="1266370"/>
            <a:ext cx="2109787" cy="607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999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err="1" smtClean="0"/>
              <a:t>RBDigital</a:t>
            </a:r>
            <a:endParaRPr lang="en-US" alt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984" y="264885"/>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25914"/>
            <a:ext cx="12922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2358571"/>
            <a:ext cx="12858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358570"/>
            <a:ext cx="12192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2358571"/>
            <a:ext cx="1371600" cy="173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98286" y="4205966"/>
            <a:ext cx="7696200" cy="283154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mn-lt"/>
              </a:rPr>
              <a:t>120+ magazines (have a few International Language titles)</a:t>
            </a:r>
          </a:p>
          <a:p>
            <a:pPr marL="285750" indent="-285750">
              <a:buFont typeface="Arial" panose="020B0604020202020204" pitchFamily="34" charset="0"/>
              <a:buChar char="•"/>
            </a:pPr>
            <a:r>
              <a:rPr lang="en-US" sz="2400" b="1" dirty="0" smtClean="0">
                <a:latin typeface="+mn-lt"/>
              </a:rPr>
              <a:t>Always available, no returns</a:t>
            </a:r>
          </a:p>
          <a:p>
            <a:pPr marL="285750" indent="-285750">
              <a:buFont typeface="Arial" panose="020B0604020202020204" pitchFamily="34" charset="0"/>
              <a:buChar char="•"/>
            </a:pPr>
            <a:r>
              <a:rPr lang="en-US" sz="2400" b="1" dirty="0" smtClean="0">
                <a:latin typeface="+mn-lt"/>
              </a:rPr>
              <a:t>Can receive email reminders when a new issue of a magazine you like is published</a:t>
            </a:r>
          </a:p>
          <a:p>
            <a:pPr marL="285750" indent="-285750">
              <a:buFont typeface="Arial" panose="020B0604020202020204" pitchFamily="34" charset="0"/>
              <a:buChar char="•"/>
            </a:pPr>
            <a:r>
              <a:rPr lang="en-US" sz="2400" b="1" dirty="0" err="1" smtClean="0">
                <a:latin typeface="+mn-lt"/>
              </a:rPr>
              <a:t>RBDigital</a:t>
            </a:r>
            <a:r>
              <a:rPr lang="en-US" sz="2400" b="1" dirty="0" smtClean="0">
                <a:latin typeface="+mn-lt"/>
              </a:rPr>
              <a:t> app </a:t>
            </a:r>
          </a:p>
          <a:p>
            <a:pPr marL="285750" indent="-285750">
              <a:buFont typeface="Arial" panose="020B0604020202020204" pitchFamily="34" charset="0"/>
              <a:buChar char="•"/>
            </a:pPr>
            <a:r>
              <a:rPr lang="en-US" sz="1600" dirty="0" smtClean="0">
                <a:hlinkClick r:id="rId8"/>
              </a:rPr>
              <a:t>http://sterlingheightsmi.rbdigital.com/</a:t>
            </a:r>
            <a:r>
              <a:rPr lang="en-US" sz="1600" dirty="0" smtClean="0">
                <a:hlinkClick r:id="rId9"/>
              </a:rPr>
              <a:t>/</a:t>
            </a:r>
            <a:endParaRPr lang="en-US" sz="2400" b="1" dirty="0" smtClean="0">
              <a:latin typeface="+mn-lt"/>
            </a:endParaRPr>
          </a:p>
          <a:p>
            <a:pPr marL="285750" indent="-285750">
              <a:buFont typeface="Arial" panose="020B0604020202020204" pitchFamily="34" charset="0"/>
              <a:buChar char="•"/>
            </a:pPr>
            <a:endParaRPr lang="en-US" dirty="0"/>
          </a:p>
        </p:txBody>
      </p:sp>
      <p:pic>
        <p:nvPicPr>
          <p:cNvPr id="717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4708" y="2339521"/>
            <a:ext cx="1414204" cy="177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0397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762000"/>
            <a:ext cx="7924800" cy="838200"/>
          </a:xfrm>
        </p:spPr>
        <p:txBody>
          <a:bodyPr/>
          <a:lstStyle/>
          <a:p>
            <a:r>
              <a:rPr lang="en-US" altLang="en-US" dirty="0" smtClean="0"/>
              <a:t>Hoopla</a:t>
            </a:r>
            <a:endParaRPr lang="en-US" alt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984" y="264885"/>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98286" y="4205966"/>
            <a:ext cx="7696200" cy="2831544"/>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mn-lt"/>
              </a:rPr>
              <a:t>Over 700,000 </a:t>
            </a:r>
            <a:r>
              <a:rPr lang="en-US" sz="2400" b="1" dirty="0" err="1" smtClean="0">
                <a:latin typeface="+mn-lt"/>
              </a:rPr>
              <a:t>ebooks</a:t>
            </a:r>
            <a:r>
              <a:rPr lang="en-US" sz="2400" b="1" dirty="0" smtClean="0">
                <a:latin typeface="+mn-lt"/>
              </a:rPr>
              <a:t>, </a:t>
            </a:r>
            <a:r>
              <a:rPr lang="en-US" sz="2400" b="1" dirty="0" err="1" smtClean="0">
                <a:latin typeface="+mn-lt"/>
              </a:rPr>
              <a:t>eaudiobooks</a:t>
            </a:r>
            <a:r>
              <a:rPr lang="en-US" sz="2400" b="1" dirty="0" smtClean="0">
                <a:latin typeface="+mn-lt"/>
              </a:rPr>
              <a:t>, comics, music albums, movies, and </a:t>
            </a:r>
            <a:r>
              <a:rPr lang="en-US" sz="2400" b="1" dirty="0" err="1" smtClean="0">
                <a:latin typeface="+mn-lt"/>
              </a:rPr>
              <a:t>tv</a:t>
            </a:r>
            <a:r>
              <a:rPr lang="en-US" sz="2400" b="1" dirty="0" smtClean="0">
                <a:latin typeface="+mn-lt"/>
              </a:rPr>
              <a:t> shows</a:t>
            </a:r>
          </a:p>
          <a:p>
            <a:pPr marL="285750" indent="-285750">
              <a:buFont typeface="Arial" panose="020B0604020202020204" pitchFamily="34" charset="0"/>
              <a:buChar char="•"/>
            </a:pPr>
            <a:r>
              <a:rPr lang="en-US" sz="2400" b="1" dirty="0" smtClean="0">
                <a:latin typeface="+mn-lt"/>
              </a:rPr>
              <a:t>Always available, no returns</a:t>
            </a:r>
          </a:p>
          <a:p>
            <a:pPr marL="285750" indent="-285750">
              <a:buFont typeface="Arial" panose="020B0604020202020204" pitchFamily="34" charset="0"/>
              <a:buChar char="•"/>
            </a:pPr>
            <a:r>
              <a:rPr lang="en-US" sz="2400" b="1" dirty="0" smtClean="0">
                <a:latin typeface="+mn-lt"/>
              </a:rPr>
              <a:t>Check out 4 items each month</a:t>
            </a:r>
          </a:p>
          <a:p>
            <a:pPr marL="285750" indent="-285750">
              <a:buFont typeface="Arial" panose="020B0604020202020204" pitchFamily="34" charset="0"/>
              <a:buChar char="•"/>
            </a:pPr>
            <a:r>
              <a:rPr lang="en-US" sz="2400" b="1" dirty="0" smtClean="0">
                <a:latin typeface="+mn-lt"/>
              </a:rPr>
              <a:t>Hoopla app </a:t>
            </a:r>
          </a:p>
          <a:p>
            <a:endParaRPr lang="en-US" sz="2400" b="1" dirty="0" smtClean="0">
              <a:latin typeface="+mn-lt"/>
            </a:endParaRPr>
          </a:p>
          <a:p>
            <a:pPr marL="285750" indent="-285750">
              <a:buFont typeface="Arial" panose="020B0604020202020204" pitchFamily="34" charset="0"/>
              <a:buChar char="•"/>
            </a:pPr>
            <a:r>
              <a:rPr lang="en-US" sz="1600" dirty="0">
                <a:hlinkClick r:id="rId4"/>
              </a:rPr>
              <a:t>https</a:t>
            </a:r>
            <a:r>
              <a:rPr lang="en-US" sz="1600" dirty="0" smtClean="0">
                <a:hlinkClick r:id="rId4"/>
              </a:rPr>
              <a:t>://hoopladigital.com</a:t>
            </a:r>
            <a:r>
              <a:rPr lang="en-US" sz="1600" dirty="0">
                <a:hlinkClick r:id="rId4"/>
              </a:rPr>
              <a:t>/</a:t>
            </a:r>
            <a:endParaRPr lang="en-US" sz="2400" b="1" dirty="0" smtClean="0">
              <a:latin typeface="+mn-lt"/>
            </a:endParaRPr>
          </a:p>
          <a:p>
            <a:pPr marL="285750" indent="-285750">
              <a:buFont typeface="Arial" panose="020B0604020202020204" pitchFamily="34" charset="0"/>
              <a:buChar char="•"/>
            </a:pP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3429" y="1566858"/>
            <a:ext cx="1438275"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3772" y="1578427"/>
            <a:ext cx="1447800"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2722" y="1611764"/>
            <a:ext cx="14478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0522" y="1658708"/>
            <a:ext cx="13716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4447" y="1645101"/>
            <a:ext cx="1438275"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15250" y="1626051"/>
            <a:ext cx="142875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76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Your Public Library</a:t>
            </a:r>
            <a:endParaRPr lang="en-US" alt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0984" y="264885"/>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2362200"/>
            <a:ext cx="8534400" cy="3046988"/>
          </a:xfrm>
          <a:prstGeom prst="rect">
            <a:avLst/>
          </a:prstGeom>
          <a:noFill/>
        </p:spPr>
        <p:txBody>
          <a:bodyPr wrap="square" rtlCol="0">
            <a:spAutoFit/>
          </a:bodyPr>
          <a:lstStyle/>
          <a:p>
            <a:pPr algn="ctr"/>
            <a:endParaRPr lang="en-US" sz="2400" b="1" dirty="0" smtClean="0">
              <a:latin typeface="+mn-lt"/>
            </a:endParaRPr>
          </a:p>
          <a:p>
            <a:pPr algn="ctr"/>
            <a:endParaRPr lang="en-US" sz="2400" b="1" dirty="0">
              <a:latin typeface="+mn-lt"/>
            </a:endParaRPr>
          </a:p>
          <a:p>
            <a:pPr algn="ctr"/>
            <a:r>
              <a:rPr lang="en-US" sz="2400" b="1" dirty="0" smtClean="0">
                <a:latin typeface="+mn-lt"/>
              </a:rPr>
              <a:t>Sterling Heights Public Library</a:t>
            </a:r>
          </a:p>
          <a:p>
            <a:pPr algn="ctr"/>
            <a:endParaRPr lang="en-US" sz="2400" b="1" dirty="0" smtClean="0">
              <a:latin typeface="+mn-lt"/>
            </a:endParaRPr>
          </a:p>
          <a:p>
            <a:pPr algn="ctr"/>
            <a:r>
              <a:rPr lang="en-US" sz="2400" b="1" dirty="0" smtClean="0">
                <a:latin typeface="+mn-lt"/>
                <a:hlinkClick r:id="rId4"/>
              </a:rPr>
              <a:t>www.shpl.net</a:t>
            </a:r>
            <a:endParaRPr lang="en-US" sz="2400" b="1" dirty="0" smtClean="0">
              <a:latin typeface="+mn-lt"/>
            </a:endParaRPr>
          </a:p>
          <a:p>
            <a:pPr algn="ctr"/>
            <a:endParaRPr lang="en-US" sz="2400" b="1" dirty="0">
              <a:latin typeface="+mn-lt"/>
            </a:endParaRPr>
          </a:p>
          <a:p>
            <a:pPr algn="ctr"/>
            <a:r>
              <a:rPr lang="en-US" sz="2400" b="1" dirty="0" smtClean="0">
                <a:latin typeface="+mn-lt"/>
              </a:rPr>
              <a:t>https</a:t>
            </a:r>
            <a:r>
              <a:rPr lang="en-US" sz="2400" b="1" dirty="0">
                <a:latin typeface="+mn-lt"/>
              </a:rPr>
              <a:t>://www.sterling-heights.net/678/Virtual-Library-Cards</a:t>
            </a:r>
            <a:endParaRPr lang="en-US" sz="2400" b="1" dirty="0" smtClean="0">
              <a:latin typeface="+mn-lt"/>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42559341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p:txBody>
          <a:bodyPr/>
          <a:lstStyle/>
          <a:p>
            <a:r>
              <a:rPr lang="en-US" altLang="en-US" dirty="0" smtClean="0"/>
              <a:t>Questions?</a:t>
            </a:r>
            <a:endParaRPr lang="en-US" altLang="en-US" dirty="0"/>
          </a:p>
        </p:txBody>
      </p:sp>
      <p:sp>
        <p:nvSpPr>
          <p:cNvPr id="2051" name="Rectangle 3"/>
          <p:cNvSpPr>
            <a:spLocks noGrp="1" noChangeArrowheads="1"/>
          </p:cNvSpPr>
          <p:nvPr>
            <p:ph type="subTitle" idx="1"/>
          </p:nvPr>
        </p:nvSpPr>
        <p:spPr/>
        <p:txBody>
          <a:bodyPr/>
          <a:lstStyle/>
          <a:p>
            <a:r>
              <a:rPr lang="en-US" altLang="en-US" dirty="0" smtClean="0"/>
              <a:t>Thank You and We Look Forward to </a:t>
            </a:r>
            <a:r>
              <a:rPr lang="en-US" altLang="en-US" smtClean="0"/>
              <a:t>Working More With </a:t>
            </a:r>
            <a:r>
              <a:rPr lang="en-US" altLang="en-US" dirty="0" smtClean="0"/>
              <a:t>UCS</a:t>
            </a:r>
            <a:endParaRPr lang="en-US" alt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798" y="5625760"/>
            <a:ext cx="35718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431291"/>
            <a:ext cx="17907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738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r>
              <a:rPr lang="en-US" altLang="en-US" dirty="0" smtClean="0"/>
              <a:t>Overview of SLC/Virtual </a:t>
            </a:r>
            <a:br>
              <a:rPr lang="en-US" altLang="en-US" dirty="0" smtClean="0"/>
            </a:br>
            <a:r>
              <a:rPr lang="en-US" altLang="en-US" dirty="0" smtClean="0"/>
              <a:t>Library Card Program</a:t>
            </a:r>
            <a:endParaRPr lang="en-US" altLang="en-US" dirty="0"/>
          </a:p>
        </p:txBody>
      </p:sp>
      <p:sp>
        <p:nvSpPr>
          <p:cNvPr id="7171" name="Rectangle 3"/>
          <p:cNvSpPr>
            <a:spLocks noGrp="1" noChangeArrowheads="1"/>
          </p:cNvSpPr>
          <p:nvPr>
            <p:ph type="body" idx="1"/>
          </p:nvPr>
        </p:nvSpPr>
        <p:spPr>
          <a:xfrm>
            <a:off x="762000" y="2362200"/>
            <a:ext cx="8382000" cy="4343400"/>
          </a:xfrm>
        </p:spPr>
        <p:txBody>
          <a:bodyPr/>
          <a:lstStyle/>
          <a:p>
            <a:r>
              <a:rPr lang="en-US" altLang="en-US" sz="2400" dirty="0" smtClean="0"/>
              <a:t>Suburban Library Cooperative Background</a:t>
            </a:r>
          </a:p>
          <a:p>
            <a:pPr lvl="1"/>
            <a:r>
              <a:rPr lang="en-US" altLang="en-US" sz="2000" dirty="0" smtClean="0"/>
              <a:t>State Agency</a:t>
            </a:r>
          </a:p>
          <a:p>
            <a:pPr lvl="1"/>
            <a:r>
              <a:rPr lang="en-US" altLang="en-US" sz="2000" dirty="0" smtClean="0"/>
              <a:t>21 public library members in Macomb County, Troy and Harper Woods</a:t>
            </a:r>
            <a:endParaRPr lang="en-US" altLang="en-US" sz="1200" dirty="0" smtClean="0"/>
          </a:p>
          <a:p>
            <a:r>
              <a:rPr lang="en-US" altLang="en-US" sz="2400" dirty="0" smtClean="0"/>
              <a:t>Virtual Library Card Initiative</a:t>
            </a:r>
          </a:p>
          <a:p>
            <a:pPr lvl="1"/>
            <a:r>
              <a:rPr lang="en-US" altLang="en-US" sz="2000" dirty="0" smtClean="0"/>
              <a:t>Making it easier to connect students to library resources</a:t>
            </a:r>
          </a:p>
          <a:p>
            <a:pPr lvl="1"/>
            <a:r>
              <a:rPr lang="en-US" altLang="en-US" sz="2000" dirty="0" smtClean="0"/>
              <a:t>VLC number is UCS1000 (Power School number) and PIN will be birth month and date (example: May 15 is 0515)</a:t>
            </a:r>
          </a:p>
          <a:p>
            <a:r>
              <a:rPr lang="en-US" altLang="en-US" sz="2400" dirty="0" smtClean="0"/>
              <a:t>How We Got Involved</a:t>
            </a:r>
          </a:p>
          <a:p>
            <a:pPr lvl="1"/>
            <a:r>
              <a:rPr lang="en-US" altLang="en-US" sz="2000" dirty="0"/>
              <a:t>Clinton-Macomb Public </a:t>
            </a:r>
            <a:r>
              <a:rPr lang="en-US" altLang="en-US" sz="2000" dirty="0" smtClean="0"/>
              <a:t>Library</a:t>
            </a:r>
          </a:p>
          <a:p>
            <a:r>
              <a:rPr lang="en-US" altLang="en-US" sz="2400" dirty="0" smtClean="0"/>
              <a:t>Current Partnerships</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86327"/>
            <a:ext cx="1370012" cy="9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86327"/>
            <a:ext cx="3251200" cy="721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r>
              <a:rPr lang="en-US" altLang="en-US" dirty="0" smtClean="0"/>
              <a:t>UCS Process</a:t>
            </a:r>
            <a:endParaRPr lang="en-US" altLang="en-US" dirty="0"/>
          </a:p>
        </p:txBody>
      </p:sp>
      <p:pic>
        <p:nvPicPr>
          <p:cNvPr id="8273" name="Picture 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74" name="Picture 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4387" y="1141186"/>
            <a:ext cx="3249613"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a:xfrm>
            <a:off x="1447800" y="2362200"/>
            <a:ext cx="6248400" cy="4343400"/>
          </a:xfrm>
        </p:spPr>
        <p:txBody>
          <a:bodyPr/>
          <a:lstStyle/>
          <a:p>
            <a:r>
              <a:rPr lang="en-US" dirty="0" smtClean="0"/>
              <a:t>Notification to Parents</a:t>
            </a:r>
          </a:p>
          <a:p>
            <a:r>
              <a:rPr lang="en-US" dirty="0" smtClean="0"/>
              <a:t>Schools assigned a public library</a:t>
            </a:r>
          </a:p>
          <a:p>
            <a:pPr lvl="1"/>
            <a:r>
              <a:rPr lang="en-US" dirty="0" smtClean="0"/>
              <a:t>Clinton-Macomb Public Library</a:t>
            </a:r>
          </a:p>
          <a:p>
            <a:pPr lvl="1"/>
            <a:r>
              <a:rPr lang="en-US" dirty="0" smtClean="0"/>
              <a:t>Shelby Township Library</a:t>
            </a:r>
          </a:p>
          <a:p>
            <a:pPr lvl="1"/>
            <a:r>
              <a:rPr lang="en-US" dirty="0" smtClean="0"/>
              <a:t>Sterling Heights Public Library</a:t>
            </a:r>
          </a:p>
          <a:p>
            <a:pPr lvl="1"/>
            <a:r>
              <a:rPr lang="en-US" dirty="0" smtClean="0"/>
              <a:t>Utica Public Library</a:t>
            </a:r>
          </a:p>
          <a:p>
            <a:r>
              <a:rPr lang="en-US" dirty="0" smtClean="0"/>
              <a:t>Access beyond Virtual Library Card</a:t>
            </a:r>
          </a:p>
          <a:p>
            <a:pPr lvl="1"/>
            <a:r>
              <a:rPr lang="en-US" dirty="0" smtClean="0"/>
              <a:t>Need library card application and parent with Drivers License or State ID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Overview of Resources</a:t>
            </a:r>
            <a:endParaRPr lang="en-US" altLang="en-US" dirty="0"/>
          </a:p>
        </p:txBody>
      </p:sp>
      <p:sp>
        <p:nvSpPr>
          <p:cNvPr id="14339" name="Rectangle 3"/>
          <p:cNvSpPr>
            <a:spLocks noGrp="1" noChangeArrowheads="1"/>
          </p:cNvSpPr>
          <p:nvPr>
            <p:ph type="body" idx="1"/>
          </p:nvPr>
        </p:nvSpPr>
        <p:spPr>
          <a:xfrm>
            <a:off x="1524000" y="2362200"/>
            <a:ext cx="7315200" cy="4114800"/>
          </a:xfrm>
        </p:spPr>
        <p:txBody>
          <a:bodyPr/>
          <a:lstStyle/>
          <a:p>
            <a:pPr>
              <a:lnSpc>
                <a:spcPct val="90000"/>
              </a:lnSpc>
            </a:pPr>
            <a:r>
              <a:rPr lang="en-US" altLang="en-US" dirty="0" smtClean="0"/>
              <a:t>Using your Virtual Library Card number you have access to all of the libraries’ digital resources. We will highlight these four resources that all students at Heritage Jr. High have access to:</a:t>
            </a:r>
          </a:p>
          <a:p>
            <a:pPr lvl="1">
              <a:lnSpc>
                <a:spcPct val="90000"/>
              </a:lnSpc>
            </a:pPr>
            <a:r>
              <a:rPr lang="en-US" altLang="en-US" dirty="0" smtClean="0"/>
              <a:t>Overdrive (</a:t>
            </a:r>
            <a:r>
              <a:rPr lang="en-US" altLang="en-US" dirty="0" err="1" smtClean="0"/>
              <a:t>ebooks</a:t>
            </a:r>
            <a:r>
              <a:rPr lang="en-US" altLang="en-US" dirty="0" smtClean="0"/>
              <a:t> and </a:t>
            </a:r>
            <a:r>
              <a:rPr lang="en-US" altLang="en-US" dirty="0" err="1" smtClean="0"/>
              <a:t>eaudiobooks</a:t>
            </a:r>
            <a:r>
              <a:rPr lang="en-US" altLang="en-US" dirty="0" smtClean="0"/>
              <a:t>)</a:t>
            </a:r>
          </a:p>
          <a:p>
            <a:pPr lvl="1">
              <a:lnSpc>
                <a:spcPct val="90000"/>
              </a:lnSpc>
            </a:pPr>
            <a:r>
              <a:rPr lang="en-US" altLang="en-US" dirty="0" smtClean="0"/>
              <a:t>Tutor.com (online tutoring and test prep)</a:t>
            </a:r>
          </a:p>
          <a:p>
            <a:pPr lvl="1">
              <a:lnSpc>
                <a:spcPct val="90000"/>
              </a:lnSpc>
            </a:pPr>
            <a:r>
              <a:rPr lang="en-US" altLang="en-US" dirty="0" err="1" smtClean="0"/>
              <a:t>RBDigital</a:t>
            </a:r>
            <a:r>
              <a:rPr lang="en-US" altLang="en-US" dirty="0" smtClean="0"/>
              <a:t> </a:t>
            </a:r>
            <a:r>
              <a:rPr lang="en-US" altLang="en-US" dirty="0"/>
              <a:t>(digital </a:t>
            </a:r>
            <a:r>
              <a:rPr lang="en-US" altLang="en-US" dirty="0" smtClean="0"/>
              <a:t>magazines and audiobooks)</a:t>
            </a:r>
          </a:p>
          <a:p>
            <a:pPr lvl="1">
              <a:lnSpc>
                <a:spcPct val="90000"/>
              </a:lnSpc>
            </a:pPr>
            <a:r>
              <a:rPr lang="en-US" altLang="en-US" dirty="0" smtClean="0"/>
              <a:t>Hoopla (</a:t>
            </a:r>
            <a:r>
              <a:rPr lang="en-US" altLang="en-US" dirty="0" err="1" smtClean="0"/>
              <a:t>ebooks</a:t>
            </a:r>
            <a:r>
              <a:rPr lang="en-US" altLang="en-US" dirty="0" smtClean="0"/>
              <a:t>, </a:t>
            </a:r>
            <a:r>
              <a:rPr lang="en-US" altLang="en-US" dirty="0" err="1" smtClean="0"/>
              <a:t>eaudiobooks</a:t>
            </a:r>
            <a:r>
              <a:rPr lang="en-US" altLang="en-US" dirty="0" smtClean="0"/>
              <a:t>, comics, music albums, movies, and </a:t>
            </a:r>
            <a:r>
              <a:rPr lang="en-US" altLang="en-US" dirty="0" err="1" smtClean="0"/>
              <a:t>tv</a:t>
            </a:r>
            <a:r>
              <a:rPr lang="en-US" altLang="en-US" dirty="0" smtClean="0"/>
              <a:t> shows)</a:t>
            </a:r>
            <a:endParaRPr lang="en-US" altLang="en-US" dirty="0"/>
          </a:p>
          <a:p>
            <a:pPr marL="0" indent="0">
              <a:lnSpc>
                <a:spcPct val="90000"/>
              </a:lnSpc>
              <a:buNone/>
            </a:pPr>
            <a:endParaRPr lang="en-US" altLang="en-US" dirty="0"/>
          </a:p>
          <a:p>
            <a:pPr lvl="1">
              <a:lnSpc>
                <a:spcPct val="90000"/>
              </a:lnSpc>
              <a:buFontTx/>
              <a:buNone/>
            </a:pPr>
            <a:endParaRPr lang="en-US" altLang="en-US" sz="1800" b="1"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972" y="1219200"/>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Overview of Resources</a:t>
            </a:r>
            <a:endParaRPr lang="en-US" altLang="en-US" dirty="0"/>
          </a:p>
        </p:txBody>
      </p:sp>
      <p:sp>
        <p:nvSpPr>
          <p:cNvPr id="14339" name="Rectangle 3"/>
          <p:cNvSpPr>
            <a:spLocks noGrp="1" noChangeArrowheads="1"/>
          </p:cNvSpPr>
          <p:nvPr>
            <p:ph type="body" idx="1"/>
          </p:nvPr>
        </p:nvSpPr>
        <p:spPr>
          <a:xfrm>
            <a:off x="1524000" y="2362200"/>
            <a:ext cx="7007225" cy="4114800"/>
          </a:xfrm>
        </p:spPr>
        <p:txBody>
          <a:bodyPr/>
          <a:lstStyle/>
          <a:p>
            <a:pPr lvl="1">
              <a:lnSpc>
                <a:spcPct val="90000"/>
              </a:lnSpc>
              <a:buFontTx/>
              <a:buNone/>
            </a:pPr>
            <a:endParaRPr lang="en-US" altLang="en-US" sz="1800" b="1"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972" y="1219200"/>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38400"/>
            <a:ext cx="7047706"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a:off x="3048000" y="1838920"/>
            <a:ext cx="2438400" cy="197108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TextBox 3"/>
          <p:cNvSpPr txBox="1"/>
          <p:nvPr/>
        </p:nvSpPr>
        <p:spPr>
          <a:xfrm>
            <a:off x="3962400" y="607080"/>
            <a:ext cx="2517718" cy="523220"/>
          </a:xfrm>
          <a:prstGeom prst="rect">
            <a:avLst/>
          </a:prstGeom>
          <a:noFill/>
        </p:spPr>
        <p:txBody>
          <a:bodyPr wrap="square" rtlCol="0">
            <a:spAutoFit/>
          </a:bodyPr>
          <a:lstStyle/>
          <a:p>
            <a:r>
              <a:rPr lang="en-US" sz="2800" b="1" dirty="0" smtClean="0">
                <a:solidFill>
                  <a:srgbClr val="FF0000"/>
                </a:solidFill>
              </a:rPr>
              <a:t>uticak12.org</a:t>
            </a:r>
            <a:endParaRPr lang="en-US" sz="2800" b="1" dirty="0">
              <a:solidFill>
                <a:srgbClr val="FF0000"/>
              </a:solidFill>
            </a:endParaRPr>
          </a:p>
        </p:txBody>
      </p:sp>
    </p:spTree>
    <p:extLst>
      <p:ext uri="{BB962C8B-B14F-4D97-AF65-F5344CB8AC3E}">
        <p14:creationId xmlns:p14="http://schemas.microsoft.com/office/powerpoint/2010/main" val="4129588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Overview of Resources</a:t>
            </a:r>
            <a:endParaRPr lang="en-US" altLang="en-US" dirty="0"/>
          </a:p>
        </p:txBody>
      </p:sp>
      <p:sp>
        <p:nvSpPr>
          <p:cNvPr id="14339" name="Rectangle 3"/>
          <p:cNvSpPr>
            <a:spLocks noGrp="1" noChangeArrowheads="1"/>
          </p:cNvSpPr>
          <p:nvPr>
            <p:ph type="body" idx="1"/>
          </p:nvPr>
        </p:nvSpPr>
        <p:spPr>
          <a:xfrm>
            <a:off x="1524000" y="2362200"/>
            <a:ext cx="7007225" cy="4114800"/>
          </a:xfrm>
        </p:spPr>
        <p:txBody>
          <a:bodyPr/>
          <a:lstStyle/>
          <a:p>
            <a:pPr lvl="1">
              <a:lnSpc>
                <a:spcPct val="90000"/>
              </a:lnSpc>
              <a:buFontTx/>
              <a:buNone/>
            </a:pPr>
            <a:endParaRPr lang="en-US" altLang="en-US" sz="1800" b="1"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972" y="1219200"/>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362200"/>
            <a:ext cx="7296150" cy="410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bwMode="auto">
          <a:xfrm flipH="1">
            <a:off x="4191000" y="1838920"/>
            <a:ext cx="762000" cy="1666280"/>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Oval 1"/>
          <p:cNvSpPr/>
          <p:nvPr/>
        </p:nvSpPr>
        <p:spPr bwMode="auto">
          <a:xfrm>
            <a:off x="2286000" y="3505200"/>
            <a:ext cx="2286000" cy="1066800"/>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791526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Overview of Resources</a:t>
            </a:r>
            <a:endParaRPr lang="en-US" altLang="en-US" dirty="0"/>
          </a:p>
        </p:txBody>
      </p:sp>
      <p:sp>
        <p:nvSpPr>
          <p:cNvPr id="14339" name="Rectangle 3"/>
          <p:cNvSpPr>
            <a:spLocks noGrp="1" noChangeArrowheads="1"/>
          </p:cNvSpPr>
          <p:nvPr>
            <p:ph type="body" idx="1"/>
          </p:nvPr>
        </p:nvSpPr>
        <p:spPr>
          <a:xfrm>
            <a:off x="1524000" y="2362200"/>
            <a:ext cx="7007225" cy="4114800"/>
          </a:xfrm>
        </p:spPr>
        <p:txBody>
          <a:bodyPr/>
          <a:lstStyle/>
          <a:p>
            <a:pPr lvl="1">
              <a:lnSpc>
                <a:spcPct val="90000"/>
              </a:lnSpc>
              <a:buFontTx/>
              <a:buNone/>
            </a:pPr>
            <a:endParaRPr lang="en-US" altLang="en-US" sz="1800" b="1"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972" y="1219200"/>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929" y="2362200"/>
            <a:ext cx="731877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075929" y="4114800"/>
            <a:ext cx="2124471" cy="1066800"/>
          </a:xfrm>
          <a:prstGeom prst="ellipse">
            <a:avLst/>
          </a:prstGeom>
          <a:noFill/>
          <a:ln w="38100" cap="flat" cmpd="sng" algn="ctr">
            <a:solidFill>
              <a:schemeClr val="tx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209" y="3316288"/>
            <a:ext cx="216376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1075929" y="5334000"/>
            <a:ext cx="1895871" cy="6096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1075929" y="5334000"/>
            <a:ext cx="1895871" cy="762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94455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Overview of Resources</a:t>
            </a:r>
            <a:endParaRPr lang="en-US" altLang="en-US" dirty="0"/>
          </a:p>
        </p:txBody>
      </p:sp>
      <p:sp>
        <p:nvSpPr>
          <p:cNvPr id="14339" name="Rectangle 3"/>
          <p:cNvSpPr>
            <a:spLocks noGrp="1" noChangeArrowheads="1"/>
          </p:cNvSpPr>
          <p:nvPr>
            <p:ph type="body" idx="1"/>
          </p:nvPr>
        </p:nvSpPr>
        <p:spPr>
          <a:xfrm>
            <a:off x="1524000" y="2362200"/>
            <a:ext cx="7007225" cy="4114800"/>
          </a:xfrm>
        </p:spPr>
        <p:txBody>
          <a:bodyPr/>
          <a:lstStyle/>
          <a:p>
            <a:pPr lvl="1">
              <a:lnSpc>
                <a:spcPct val="90000"/>
              </a:lnSpc>
              <a:buFontTx/>
              <a:buNone/>
            </a:pPr>
            <a:endParaRPr lang="en-US" altLang="en-US" sz="1800" b="1"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0972" y="1219200"/>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7463034" cy="4195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457200" y="4800600"/>
            <a:ext cx="2819400" cy="1143000"/>
          </a:xfrm>
          <a:prstGeom prst="ellipse">
            <a:avLst/>
          </a:prstGeom>
          <a:noFill/>
          <a:ln w="28575" cap="flat" cmpd="sng" algn="ctr">
            <a:solidFill>
              <a:schemeClr val="tx2">
                <a:lumMod val="60000"/>
                <a:lumOff val="4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4" name="Straight Connector 3"/>
          <p:cNvCxnSpPr/>
          <p:nvPr/>
        </p:nvCxnSpPr>
        <p:spPr bwMode="auto">
          <a:xfrm>
            <a:off x="762000" y="3962400"/>
            <a:ext cx="2057400" cy="8382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flipV="1">
            <a:off x="762000" y="3962400"/>
            <a:ext cx="2057400" cy="83820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144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en-US" altLang="en-US" dirty="0" smtClean="0"/>
              <a:t>Overdrive</a:t>
            </a:r>
            <a:endParaRPr lang="en-US" altLang="en-US" dirty="0"/>
          </a:p>
        </p:txBody>
      </p:sp>
      <p:sp>
        <p:nvSpPr>
          <p:cNvPr id="14339" name="Rectangle 3"/>
          <p:cNvSpPr>
            <a:spLocks noGrp="1" noChangeArrowheads="1"/>
          </p:cNvSpPr>
          <p:nvPr>
            <p:ph type="body" idx="1"/>
          </p:nvPr>
        </p:nvSpPr>
        <p:spPr>
          <a:xfrm>
            <a:off x="838200" y="2362200"/>
            <a:ext cx="7693025" cy="4114800"/>
          </a:xfrm>
        </p:spPr>
        <p:txBody>
          <a:bodyPr/>
          <a:lstStyle/>
          <a:p>
            <a:pPr lvl="1">
              <a:lnSpc>
                <a:spcPct val="90000"/>
              </a:lnSpc>
              <a:buFont typeface="Arial" panose="020B0604020202020204" pitchFamily="34" charset="0"/>
              <a:buChar char="•"/>
            </a:pPr>
            <a:r>
              <a:rPr lang="en-US" altLang="en-US" b="1" dirty="0" smtClean="0"/>
              <a:t>Check out books just like print books – place holds, check out for 21 days</a:t>
            </a:r>
          </a:p>
          <a:p>
            <a:pPr lvl="1">
              <a:lnSpc>
                <a:spcPct val="90000"/>
              </a:lnSpc>
              <a:buFont typeface="Arial" panose="020B0604020202020204" pitchFamily="34" charset="0"/>
              <a:buChar char="•"/>
            </a:pPr>
            <a:r>
              <a:rPr lang="en-US" altLang="en-US" b="1" dirty="0" smtClean="0"/>
              <a:t>Access to </a:t>
            </a:r>
            <a:r>
              <a:rPr lang="en-US" altLang="en-US" b="1" dirty="0" err="1" smtClean="0"/>
              <a:t>ebooks</a:t>
            </a:r>
            <a:r>
              <a:rPr lang="en-US" altLang="en-US" b="1" dirty="0" smtClean="0"/>
              <a:t> and </a:t>
            </a:r>
            <a:r>
              <a:rPr lang="en-US" altLang="en-US" b="1" dirty="0" err="1" smtClean="0"/>
              <a:t>eaudiobooks</a:t>
            </a:r>
            <a:endParaRPr lang="en-US" altLang="en-US" b="1" dirty="0" smtClean="0"/>
          </a:p>
          <a:p>
            <a:pPr lvl="1">
              <a:lnSpc>
                <a:spcPct val="90000"/>
              </a:lnSpc>
              <a:buFont typeface="Arial" panose="020B0604020202020204" pitchFamily="34" charset="0"/>
              <a:buChar char="•"/>
            </a:pPr>
            <a:r>
              <a:rPr lang="en-US" b="1" dirty="0" smtClean="0"/>
              <a:t>Youth, Teen and Adult titles available </a:t>
            </a:r>
          </a:p>
          <a:p>
            <a:pPr lvl="1">
              <a:lnSpc>
                <a:spcPct val="90000"/>
              </a:lnSpc>
              <a:buFont typeface="Arial" panose="020B0604020202020204" pitchFamily="34" charset="0"/>
              <a:buChar char="•"/>
            </a:pPr>
            <a:r>
              <a:rPr lang="en-US" b="1" dirty="0" smtClean="0"/>
              <a:t>Libby app (Library is Midwest Collaborative)</a:t>
            </a:r>
          </a:p>
          <a:p>
            <a:pPr lvl="1">
              <a:lnSpc>
                <a:spcPct val="90000"/>
              </a:lnSpc>
              <a:buFont typeface="Arial" panose="020B0604020202020204" pitchFamily="34" charset="0"/>
              <a:buChar char="•"/>
            </a:pPr>
            <a:endParaRPr lang="en-US" b="1" dirty="0">
              <a:hlinkClick r:id="rId2"/>
            </a:endParaRPr>
          </a:p>
          <a:p>
            <a:pPr lvl="1">
              <a:lnSpc>
                <a:spcPct val="90000"/>
              </a:lnSpc>
              <a:buFont typeface="Arial" panose="020B0604020202020204" pitchFamily="34" charset="0"/>
              <a:buChar char="•"/>
            </a:pPr>
            <a:endParaRPr lang="en-US" b="1" dirty="0" smtClean="0">
              <a:hlinkClick r:id="rId2"/>
            </a:endParaRPr>
          </a:p>
          <a:p>
            <a:pPr lvl="1">
              <a:lnSpc>
                <a:spcPct val="90000"/>
              </a:lnSpc>
              <a:buFont typeface="Arial" panose="020B0604020202020204" pitchFamily="34" charset="0"/>
              <a:buChar char="•"/>
            </a:pPr>
            <a:endParaRPr lang="en-US" b="1" dirty="0">
              <a:hlinkClick r:id="rId2"/>
            </a:endParaRPr>
          </a:p>
          <a:p>
            <a:pPr lvl="1">
              <a:lnSpc>
                <a:spcPct val="90000"/>
              </a:lnSpc>
              <a:buFont typeface="Arial" panose="020B0604020202020204" pitchFamily="34" charset="0"/>
              <a:buChar char="•"/>
            </a:pPr>
            <a:endParaRPr lang="en-US" b="1" dirty="0" smtClean="0">
              <a:hlinkClick r:id="rId2"/>
            </a:endParaRPr>
          </a:p>
          <a:p>
            <a:pPr lvl="1">
              <a:lnSpc>
                <a:spcPct val="90000"/>
              </a:lnSpc>
              <a:buFont typeface="Arial" panose="020B0604020202020204" pitchFamily="34" charset="0"/>
              <a:buChar char="•"/>
            </a:pPr>
            <a:endParaRPr lang="en-US" b="1" dirty="0">
              <a:hlinkClick r:id="rId2"/>
            </a:endParaRPr>
          </a:p>
          <a:p>
            <a:pPr lvl="1">
              <a:lnSpc>
                <a:spcPct val="90000"/>
              </a:lnSpc>
              <a:buFont typeface="Arial" panose="020B0604020202020204" pitchFamily="34" charset="0"/>
              <a:buChar char="•"/>
            </a:pPr>
            <a:r>
              <a:rPr lang="en-US" b="1" dirty="0" smtClean="0">
                <a:hlinkClick r:id="rId2"/>
              </a:rPr>
              <a:t>https</a:t>
            </a:r>
            <a:r>
              <a:rPr lang="en-US" b="1" dirty="0">
                <a:hlinkClick r:id="rId2"/>
              </a:rPr>
              <a:t>://mlc.overdrive.com</a:t>
            </a:r>
            <a:r>
              <a:rPr lang="en-US" b="1" dirty="0"/>
              <a:t>/</a:t>
            </a:r>
          </a:p>
          <a:p>
            <a:pPr lvl="1">
              <a:lnSpc>
                <a:spcPct val="90000"/>
              </a:lnSpc>
              <a:buFont typeface="Arial" panose="020B0604020202020204" pitchFamily="34" charset="0"/>
              <a:buChar char="•"/>
            </a:pPr>
            <a:endParaRPr lang="en-US" sz="2600" kern="1200" dirty="0">
              <a:solidFill>
                <a:prstClr val="black"/>
              </a:solidFill>
              <a:latin typeface="Constantia"/>
            </a:endParaRPr>
          </a:p>
          <a:p>
            <a:pPr marL="457200" lvl="1" indent="0">
              <a:lnSpc>
                <a:spcPct val="90000"/>
              </a:lnSpc>
              <a:buNone/>
            </a:pPr>
            <a:endParaRPr lang="en-US" altLang="en-US" b="1" dirty="0" smtClean="0"/>
          </a:p>
          <a:p>
            <a:pPr marL="457200" lvl="1" indent="0">
              <a:lnSpc>
                <a:spcPct val="90000"/>
              </a:lnSpc>
              <a:buNone/>
            </a:pPr>
            <a:endParaRPr lang="en-US" altLang="en-US" b="1"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100" y="228600"/>
            <a:ext cx="13716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0984" y="264885"/>
            <a:ext cx="2775857" cy="61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419600"/>
            <a:ext cx="1298575"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8487" y="4392612"/>
            <a:ext cx="12017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340225"/>
            <a:ext cx="1219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0195" y="4376397"/>
            <a:ext cx="1271134" cy="1692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3086" y="4295719"/>
            <a:ext cx="1316905" cy="175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156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Capsules</Template>
  <TotalTime>1571</TotalTime>
  <Words>409</Words>
  <Application>Microsoft Office PowerPoint</Application>
  <PresentationFormat>On-screen Show (4:3)</PresentationFormat>
  <Paragraphs>76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Capsules</vt:lpstr>
      <vt:lpstr>Virtual Library Card:  Schools &amp; Public Libraries Partnership</vt:lpstr>
      <vt:lpstr>Overview of SLC/Virtual  Library Card Program</vt:lpstr>
      <vt:lpstr>UCS Process</vt:lpstr>
      <vt:lpstr>Overview of Resources</vt:lpstr>
      <vt:lpstr>Overview of Resources</vt:lpstr>
      <vt:lpstr>Overview of Resources</vt:lpstr>
      <vt:lpstr>Overview of Resources</vt:lpstr>
      <vt:lpstr>Overview of Resources</vt:lpstr>
      <vt:lpstr>Overdrive</vt:lpstr>
      <vt:lpstr>tutor.com</vt:lpstr>
      <vt:lpstr>RBDigital</vt:lpstr>
      <vt:lpstr>Hoopla</vt:lpstr>
      <vt:lpstr>Your Public Library</vt:lpstr>
      <vt:lpstr>Questions?</vt:lpstr>
    </vt:vector>
  </TitlesOfParts>
  <Company>SLC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Language Collection Catalogers Workshop</dc:title>
  <dc:creator>Tammy</dc:creator>
  <cp:lastModifiedBy>Tammy</cp:lastModifiedBy>
  <cp:revision>36</cp:revision>
  <dcterms:created xsi:type="dcterms:W3CDTF">2005-07-20T13:12:54Z</dcterms:created>
  <dcterms:modified xsi:type="dcterms:W3CDTF">2019-10-08T19:05:32Z</dcterms:modified>
</cp:coreProperties>
</file>